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Amatic SC"/>
      <p:regular r:id="rId20"/>
      <p:bold r:id="rId21"/>
    </p:embeddedFont>
    <p:embeddedFont>
      <p:font typeface="Source Code Pr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regular.fntdata"/><Relationship Id="rId22" Type="http://schemas.openxmlformats.org/officeDocument/2006/relationships/font" Target="fonts/SourceCodePro-regular.fntdata"/><Relationship Id="rId21" Type="http://schemas.openxmlformats.org/officeDocument/2006/relationships/font" Target="fonts/AmaticSC-bold.fntdata"/><Relationship Id="rId24" Type="http://schemas.openxmlformats.org/officeDocument/2006/relationships/font" Target="fonts/SourceCodePro-italic.fntdata"/><Relationship Id="rId23" Type="http://schemas.openxmlformats.org/officeDocument/2006/relationships/font" Target="fonts/SourceCode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59039d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59039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40a002b20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40a002b2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6f59039d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6f59039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40a002b20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40a002b2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240a002b20_0_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240a002b2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59039d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59039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59039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59039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4176bdf3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4176bdf3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40a002b20_0_5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40a002b2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40a002b20_0_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240a002b2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40a002b20_0_6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40a002b2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40a002b20_0_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40a002b20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Linux 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April-2022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best </a:t>
            </a:r>
            <a:r>
              <a:rPr lang="ru">
                <a:solidFill>
                  <a:schemeClr val="accent1"/>
                </a:solidFill>
                <a:highlight>
                  <a:srgbClr val="F3F3F3"/>
                </a:highlight>
              </a:rPr>
              <a:t>desktop environments</a:t>
            </a:r>
            <a:r>
              <a:rPr lang="ru"/>
              <a:t> for linux</a:t>
            </a:r>
            <a:endParaRPr/>
          </a:p>
        </p:txBody>
      </p:sp>
      <p:sp>
        <p:nvSpPr>
          <p:cNvPr id="115" name="Google Shape;115;p22"/>
          <p:cNvSpPr txBox="1"/>
          <p:nvPr>
            <p:ph type="title"/>
          </p:nvPr>
        </p:nvSpPr>
        <p:spPr>
          <a:xfrm>
            <a:off x="5311375" y="1958450"/>
            <a:ext cx="3235800" cy="284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/>
              <a:t>KDE</a:t>
            </a:r>
            <a:endParaRPr sz="4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/>
              <a:t>cinnamon</a:t>
            </a:r>
            <a:endParaRPr sz="4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/>
              <a:t>gnome</a:t>
            </a:r>
            <a:endParaRPr sz="4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/>
              <a:t>xfce</a:t>
            </a:r>
            <a:endParaRPr sz="4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384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457200" y="3985500"/>
            <a:ext cx="1999800" cy="672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KDE</a:t>
            </a:r>
            <a:endParaRPr sz="3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457200" y="3985500"/>
            <a:ext cx="1999800" cy="672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GNOME</a:t>
            </a:r>
            <a:endParaRPr sz="3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457200" y="3985500"/>
            <a:ext cx="1999800" cy="672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CINNAMON</a:t>
            </a:r>
            <a:endParaRPr sz="3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96"/>
            <a:ext cx="9144001" cy="514100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457200" y="3985500"/>
            <a:ext cx="1999800" cy="672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Xfce</a:t>
            </a:r>
            <a:endParaRPr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163150" y="824550"/>
            <a:ext cx="4045200" cy="349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 a world without walls who needs windows and gates? 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29883" l="0" r="0" t="0"/>
          <a:stretch/>
        </p:blipFill>
        <p:spPr>
          <a:xfrm>
            <a:off x="4478475" y="-107387"/>
            <a:ext cx="4665525" cy="535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888" y="249600"/>
            <a:ext cx="5874224" cy="464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17626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linux VS gnu/linux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There are different </a:t>
            </a:r>
            <a:r>
              <a:rPr lang="ru">
                <a:highlight>
                  <a:schemeClr val="dk1"/>
                </a:highlight>
              </a:rPr>
              <a:t>distros</a:t>
            </a:r>
            <a:r>
              <a:rPr lang="ru"/>
              <a:t> and different </a:t>
            </a:r>
            <a:r>
              <a:rPr lang="ru">
                <a:highlight>
                  <a:schemeClr val="accent4"/>
                </a:highlight>
              </a:rPr>
              <a:t>desktops</a:t>
            </a:r>
            <a:endParaRPr>
              <a:highlight>
                <a:schemeClr val="accent4"/>
              </a:highlight>
            </a:endParaRPr>
          </a:p>
        </p:txBody>
      </p:sp>
      <p:sp>
        <p:nvSpPr>
          <p:cNvPr id="79" name="Google Shape;79;p17"/>
          <p:cNvSpPr txBox="1"/>
          <p:nvPr>
            <p:ph type="title"/>
          </p:nvPr>
        </p:nvSpPr>
        <p:spPr>
          <a:xfrm>
            <a:off x="3009425" y="1653175"/>
            <a:ext cx="1904100" cy="29409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UBUNTU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ARCH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FEDORA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MINT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DEBIAN</a:t>
            </a:r>
            <a:endParaRPr sz="3600"/>
          </a:p>
        </p:txBody>
      </p:sp>
      <p:sp>
        <p:nvSpPr>
          <p:cNvPr id="80" name="Google Shape;80;p17"/>
          <p:cNvSpPr txBox="1"/>
          <p:nvPr>
            <p:ph type="title"/>
          </p:nvPr>
        </p:nvSpPr>
        <p:spPr>
          <a:xfrm>
            <a:off x="6411725" y="1653175"/>
            <a:ext cx="1904100" cy="2469300"/>
          </a:xfrm>
          <a:prstGeom prst="rect">
            <a:avLst/>
          </a:prstGeom>
          <a:solidFill>
            <a:schemeClr val="accent4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KDE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cinnamon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gnome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xfce</a:t>
            </a: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 rotWithShape="1">
          <a:blip r:embed="rId3">
            <a:alphaModFix/>
          </a:blip>
          <a:srcRect b="0" l="0" r="0" t="72175"/>
          <a:stretch/>
        </p:blipFill>
        <p:spPr>
          <a:xfrm>
            <a:off x="490250" y="0"/>
            <a:ext cx="4854750" cy="135082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linux</a:t>
            </a:r>
            <a:r>
              <a:rPr lang="ru"/>
              <a:t> </a:t>
            </a:r>
            <a:r>
              <a:rPr lang="ru">
                <a:solidFill>
                  <a:schemeClr val="accent1"/>
                </a:solidFill>
                <a:highlight>
                  <a:srgbClr val="F3F3F3"/>
                </a:highlight>
              </a:rPr>
              <a:t>distros</a:t>
            </a:r>
            <a:r>
              <a:rPr lang="ru"/>
              <a:t> </a:t>
            </a:r>
            <a:endParaRPr/>
          </a:p>
        </p:txBody>
      </p:sp>
      <p:sp>
        <p:nvSpPr>
          <p:cNvPr id="87" name="Google Shape;87;p18"/>
          <p:cNvSpPr txBox="1"/>
          <p:nvPr>
            <p:ph type="title"/>
          </p:nvPr>
        </p:nvSpPr>
        <p:spPr>
          <a:xfrm>
            <a:off x="6822250" y="1909050"/>
            <a:ext cx="1904100" cy="2940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UBUNTU</a:t>
            </a:r>
            <a:endParaRPr sz="3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ARCH</a:t>
            </a:r>
            <a:endParaRPr sz="3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FEDORA</a:t>
            </a:r>
            <a:endParaRPr sz="3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MINT</a:t>
            </a:r>
            <a:endParaRPr sz="3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DEBIAN</a:t>
            </a:r>
            <a:endParaRPr sz="3600"/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3">
            <a:alphaModFix/>
          </a:blip>
          <a:srcRect b="65578" l="-3466" r="0" t="0"/>
          <a:stretch/>
        </p:blipFill>
        <p:spPr>
          <a:xfrm>
            <a:off x="490250" y="3528425"/>
            <a:ext cx="4854750" cy="16150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6816200" y="569300"/>
            <a:ext cx="1999800" cy="672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Fedora</a:t>
            </a:r>
            <a:endParaRPr sz="3200"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9500" y="3736775"/>
            <a:ext cx="1036498" cy="1036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" y="0"/>
            <a:ext cx="914400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6816200" y="569300"/>
            <a:ext cx="1999800" cy="672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UBUNTU</a:t>
            </a:r>
            <a:endParaRPr sz="3200"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16200" y="3276361"/>
            <a:ext cx="1999800" cy="1659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35550" cy="734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6816200" y="569300"/>
            <a:ext cx="1999800" cy="672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Arch Linux</a:t>
            </a:r>
            <a:endParaRPr sz="3200"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1350" y="3743450"/>
            <a:ext cx="1674650" cy="125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